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926638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4660"/>
  </p:normalViewPr>
  <p:slideViewPr>
    <p:cSldViewPr snapToGrid="0">
      <p:cViewPr>
        <p:scale>
          <a:sx n="100" d="100"/>
          <a:sy n="100" d="100"/>
        </p:scale>
        <p:origin x="-1854" y="-32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11101561-E100-449C-9445-969E30744E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xmlns="" id="{EE1048B5-43EB-4BEB-9492-12E4C00A7A7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D931604-65DA-436A-A137-22ACEC2779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EBD31EF5-B2B8-4BAE-AA34-E0025F71AE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E576244-1A29-4C21-95F4-7DD66B8715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310121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95EB68-DD7D-4BC4-A065-8990108A9A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514998E9-A506-4859-B23A-3DA8680ACFC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4CF0BC2-4A87-4D2C-8679-DA5B3BA758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1E99C301-0AD7-4120-9808-2CA19D926C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8F30EBC-8071-4B7F-9523-B873D51EDD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4179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xmlns="" id="{2EA4DE0B-AB99-4031-80EF-C380C2AA31D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>
            <a:extLst>
              <a:ext uri="{FF2B5EF4-FFF2-40B4-BE49-F238E27FC236}">
                <a16:creationId xmlns:a16="http://schemas.microsoft.com/office/drawing/2014/main" xmlns="" id="{D87C2B52-52C3-4476-ADA1-ACE6FD579A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AECCC31A-547E-4D72-B55F-BD1091D65D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4548DCE0-DBBB-4B8B-B8B2-4D75EA0D34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52010F02-2F6F-4354-AA5D-ABCBEAC6D3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40011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D7D0B707-900B-45EB-B615-302B85CD5F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441D30E1-3566-4605-9E7E-F700060FF9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3FA99C4-1D3D-4522-8827-74FCD9D6AD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F329FD9E-BE68-4055-B3AF-A0DF3E9F33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B8373158-86A8-405C-AE75-CEAB88BC04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17921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F1B4F186-2DC8-41D3-B43B-2DDAB9FB9C0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86006B6-7502-42D0-9F2B-318B786E1C9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8DEAE7E4-C843-4493-9E90-0F68AA4372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7F5A7E5D-38FF-4CFF-AECE-CB380C527A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03874627-72D5-41E9-91BE-31CB94141A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406065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C7096C71-24D7-4388-A2CC-B60A384843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A0DCCDC9-05E5-4DAA-8712-D5AAAA6663B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5CF99402-C7C3-44F8-A261-5766BE3D1B2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289549CC-2698-462A-901C-98295B23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9A650863-0747-45C4-B538-02DA2F5FA5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571D0025-53CB-4CDB-8527-C1E2DDB255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0539543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BEA6A39D-A411-48C3-9A9C-5B0DEA93BF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1ED4215A-8075-4DD1-A779-A1AB74ED048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Espaço Reservado para Conteúdo 3">
            <a:extLst>
              <a:ext uri="{FF2B5EF4-FFF2-40B4-BE49-F238E27FC236}">
                <a16:creationId xmlns:a16="http://schemas.microsoft.com/office/drawing/2014/main" xmlns="" id="{D685218D-16FA-4B84-B37F-8344CAE24E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>
            <a:extLst>
              <a:ext uri="{FF2B5EF4-FFF2-40B4-BE49-F238E27FC236}">
                <a16:creationId xmlns:a16="http://schemas.microsoft.com/office/drawing/2014/main" xmlns="" id="{C04BCD08-6A11-4D83-BA9E-CDDB7DFBDF6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xmlns="" id="{00C596DD-3422-4CF9-9CEF-426419EBE66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>
            <a:extLst>
              <a:ext uri="{FF2B5EF4-FFF2-40B4-BE49-F238E27FC236}">
                <a16:creationId xmlns:a16="http://schemas.microsoft.com/office/drawing/2014/main" xmlns="" id="{12E9746C-B46A-40F5-81F0-768F69BA9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8" name="Espaço Reservado para Rodapé 7">
            <a:extLst>
              <a:ext uri="{FF2B5EF4-FFF2-40B4-BE49-F238E27FC236}">
                <a16:creationId xmlns:a16="http://schemas.microsoft.com/office/drawing/2014/main" xmlns="" id="{32318471-0DC5-4655-AB49-E141E88DF9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>
            <a:extLst>
              <a:ext uri="{FF2B5EF4-FFF2-40B4-BE49-F238E27FC236}">
                <a16:creationId xmlns:a16="http://schemas.microsoft.com/office/drawing/2014/main" xmlns="" id="{3F7AEF6E-0307-4010-B9D9-6FC8E5C483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373059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8022F00A-53BE-4BEE-9D03-7AC69627440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>
            <a:extLst>
              <a:ext uri="{FF2B5EF4-FFF2-40B4-BE49-F238E27FC236}">
                <a16:creationId xmlns:a16="http://schemas.microsoft.com/office/drawing/2014/main" xmlns="" id="{4B015E6F-DE38-4B8F-9D10-5E7278EE2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4" name="Espaço Reservado para Rodapé 3">
            <a:extLst>
              <a:ext uri="{FF2B5EF4-FFF2-40B4-BE49-F238E27FC236}">
                <a16:creationId xmlns:a16="http://schemas.microsoft.com/office/drawing/2014/main" xmlns="" id="{216EF976-CB80-420E-9BA9-D0CF2CB01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>
            <a:extLst>
              <a:ext uri="{FF2B5EF4-FFF2-40B4-BE49-F238E27FC236}">
                <a16:creationId xmlns:a16="http://schemas.microsoft.com/office/drawing/2014/main" xmlns="" id="{A29FE86A-2482-4A96-BEC8-CC836A1E2A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0186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>
            <a:extLst>
              <a:ext uri="{FF2B5EF4-FFF2-40B4-BE49-F238E27FC236}">
                <a16:creationId xmlns:a16="http://schemas.microsoft.com/office/drawing/2014/main" xmlns="" id="{94C314A4-593F-4E30-ADFF-543069F8AC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3" name="Espaço Reservado para Rodapé 2">
            <a:extLst>
              <a:ext uri="{FF2B5EF4-FFF2-40B4-BE49-F238E27FC236}">
                <a16:creationId xmlns:a16="http://schemas.microsoft.com/office/drawing/2014/main" xmlns="" id="{24BAE745-AF8C-4AD7-AB3D-35D0C206C1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>
            <a:extLst>
              <a:ext uri="{FF2B5EF4-FFF2-40B4-BE49-F238E27FC236}">
                <a16:creationId xmlns:a16="http://schemas.microsoft.com/office/drawing/2014/main" xmlns="" id="{BDC160AC-68EC-4235-98BD-35FDF2DB87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13296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67B6D497-932A-4C17-B34A-02DC2EADC6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xmlns="" id="{275F49C8-C42A-4A41-AA16-F75C7474DAD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BB08DA8E-FE55-4729-BE68-A88148492E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9807B2D8-5D49-4F6D-871F-6134C61700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2F272988-02AC-4B47-9543-8689C3DC31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F13A1A55-32BB-4408-8C34-D469E47CA2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285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xmlns="" id="{EAE0CF22-2AA3-4559-B0BD-C0891AE86D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>
            <a:extLst>
              <a:ext uri="{FF2B5EF4-FFF2-40B4-BE49-F238E27FC236}">
                <a16:creationId xmlns:a16="http://schemas.microsoft.com/office/drawing/2014/main" xmlns="" id="{3E5A6493-4B28-4EC5-BD8E-907F570BCBE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>
            <a:extLst>
              <a:ext uri="{FF2B5EF4-FFF2-40B4-BE49-F238E27FC236}">
                <a16:creationId xmlns:a16="http://schemas.microsoft.com/office/drawing/2014/main" xmlns="" id="{5DFD2FA0-0E51-44B2-960F-61948459088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Espaço Reservado para Data 4">
            <a:extLst>
              <a:ext uri="{FF2B5EF4-FFF2-40B4-BE49-F238E27FC236}">
                <a16:creationId xmlns:a16="http://schemas.microsoft.com/office/drawing/2014/main" xmlns="" id="{0B54ABD8-8182-4A43-8C4D-8F96876AEE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6" name="Espaço Reservado para Rodapé 5">
            <a:extLst>
              <a:ext uri="{FF2B5EF4-FFF2-40B4-BE49-F238E27FC236}">
                <a16:creationId xmlns:a16="http://schemas.microsoft.com/office/drawing/2014/main" xmlns="" id="{F41B7FF7-3C26-49DA-878D-23A9328B51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>
            <a:extLst>
              <a:ext uri="{FF2B5EF4-FFF2-40B4-BE49-F238E27FC236}">
                <a16:creationId xmlns:a16="http://schemas.microsoft.com/office/drawing/2014/main" xmlns="" id="{D8D86084-13BD-4E9E-AD1E-2A7C7E7475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589056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>
            <a:extLst>
              <a:ext uri="{FF2B5EF4-FFF2-40B4-BE49-F238E27FC236}">
                <a16:creationId xmlns:a16="http://schemas.microsoft.com/office/drawing/2014/main" xmlns="" id="{F42919C4-E74D-4D5B-89B9-061E6979A1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>
            <a:extLst>
              <a:ext uri="{FF2B5EF4-FFF2-40B4-BE49-F238E27FC236}">
                <a16:creationId xmlns:a16="http://schemas.microsoft.com/office/drawing/2014/main" xmlns="" id="{CFD17F75-FF01-479D-9FF8-5ED6F511E7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>
            <a:extLst>
              <a:ext uri="{FF2B5EF4-FFF2-40B4-BE49-F238E27FC236}">
                <a16:creationId xmlns:a16="http://schemas.microsoft.com/office/drawing/2014/main" xmlns="" id="{6A95C590-8C99-4EF9-A8D7-3C9763FF0A0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5440C2-8676-492D-9FA9-8B554CEED3C7}" type="datetimeFigureOut">
              <a:rPr lang="pt-BR" smtClean="0"/>
              <a:t>04/01/2023</a:t>
            </a:fld>
            <a:endParaRPr lang="pt-BR"/>
          </a:p>
        </p:txBody>
      </p:sp>
      <p:sp>
        <p:nvSpPr>
          <p:cNvPr id="5" name="Espaço Reservado para Rodapé 4">
            <a:extLst>
              <a:ext uri="{FF2B5EF4-FFF2-40B4-BE49-F238E27FC236}">
                <a16:creationId xmlns:a16="http://schemas.microsoft.com/office/drawing/2014/main" xmlns="" id="{97B2DB69-1C12-4002-B24F-816ECB02727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Espaço Reservado para Número de Slide 5">
            <a:extLst>
              <a:ext uri="{FF2B5EF4-FFF2-40B4-BE49-F238E27FC236}">
                <a16:creationId xmlns:a16="http://schemas.microsoft.com/office/drawing/2014/main" xmlns="" id="{2490725C-378A-40E2-8865-C9AE02B03E0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C5C47A-F9BF-4C62-B03A-97C5399EAF6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534656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>
            <a:extLst>
              <a:ext uri="{FF2B5EF4-FFF2-40B4-BE49-F238E27FC236}">
                <a16:creationId xmlns:a16="http://schemas.microsoft.com/office/drawing/2014/main" xmlns="" id="{6D9A973A-B327-45E8-B1BF-0671E1EF5CDB}"/>
              </a:ext>
            </a:extLst>
          </p:cNvPr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436009" y="54836"/>
            <a:ext cx="2931795" cy="1049020"/>
          </a:xfrm>
          <a:prstGeom prst="rect">
            <a:avLst/>
          </a:prstGeom>
        </p:spPr>
      </p:pic>
      <p:pic>
        <p:nvPicPr>
          <p:cNvPr id="2049" name="Imagem 1">
            <a:extLst>
              <a:ext uri="{FF2B5EF4-FFF2-40B4-BE49-F238E27FC236}">
                <a16:creationId xmlns:a16="http://schemas.microsoft.com/office/drawing/2014/main" xmlns="" id="{C5076F78-86F9-404B-8845-372108AA40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26025" y="5636789"/>
            <a:ext cx="3152775" cy="10153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Caixa de texto 4">
            <a:extLst>
              <a:ext uri="{FF2B5EF4-FFF2-40B4-BE49-F238E27FC236}">
                <a16:creationId xmlns:a16="http://schemas.microsoft.com/office/drawing/2014/main" xmlns="" id="{EF9BD3D3-3826-4DAC-A4A5-BE83BAAE5F0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90329" y="5700181"/>
            <a:ext cx="2746464" cy="85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635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tabLst>
                <a:tab pos="2700338" algn="ctr"/>
                <a:tab pos="5400675" algn="r"/>
              </a:tabLs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Avenida Carlos Drummond de Andrade, 1460 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 Japiim 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–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 Conj. </a:t>
            </a:r>
            <a:r>
              <a:rPr kumimoji="0" lang="pt-BR" altLang="pt-BR" sz="1000" b="0" i="0" u="none" strike="noStrike" cap="none" normalizeH="0" baseline="0" dirty="0" smtClean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At</a:t>
            </a:r>
            <a:r>
              <a:rPr kumimoji="0" lang="pt-BR" altLang="pt-BR" sz="1000" b="0" i="0" u="none" strike="noStrike" cap="none" normalizeH="0" baseline="0" dirty="0" smtClean="0">
                <a:ln>
                  <a:noFill/>
                </a:ln>
                <a:solidFill>
                  <a:srgbClr val="1B325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í</a:t>
            </a:r>
            <a:r>
              <a:rPr kumimoji="0" lang="pt-BR" altLang="pt-BR" sz="1000" b="0" i="0" u="none" strike="noStrike" cap="none" normalizeH="0" baseline="0" dirty="0" smtClean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lio Andreazza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, ULBRA, Bloco G, 2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º</a:t>
            </a: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 andar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Fone: (92) 3614-8151 / </a:t>
            </a:r>
            <a:r>
              <a:rPr kumimoji="0" lang="pt-BR" altLang="pt-BR" sz="1000" b="0" i="0" u="none" strike="noStrike" cap="none" normalizeH="0" baseline="0" dirty="0" smtClean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3614-81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r>
              <a:rPr kumimoji="0" lang="pt-BR" altLang="pt-BR" sz="1000" b="0" i="0" u="none" strike="noStrike" cap="none" normalizeH="0" baseline="0" dirty="0">
                <a:ln>
                  <a:noFill/>
                </a:ln>
                <a:solidFill>
                  <a:srgbClr val="1B325D"/>
                </a:solidFill>
                <a:effectLst/>
                <a:latin typeface="Geomanist" charset="0"/>
                <a:ea typeface="Calibri" panose="020F0502020204030204" pitchFamily="34" charset="0"/>
                <a:cs typeface="Times New Roman" panose="02020603050405020304" pitchFamily="18" charset="0"/>
              </a:rPr>
              <a:t>Manaus-AM-CEP 69077-730</a:t>
            </a:r>
            <a:endParaRPr kumimoji="0" lang="pt-BR" altLang="pt-BR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700338" algn="ctr"/>
                <a:tab pos="5400675" algn="r"/>
              </a:tabLst>
            </a:pPr>
            <a:endParaRPr kumimoji="0" lang="pt-BR" altLang="pt-BR" sz="18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tângulo 6">
            <a:extLst>
              <a:ext uri="{FF2B5EF4-FFF2-40B4-BE49-F238E27FC236}">
                <a16:creationId xmlns:a16="http://schemas.microsoft.com/office/drawing/2014/main" xmlns="" id="{146702EB-6A8D-4247-86AE-B65A6D11A723}"/>
              </a:ext>
            </a:extLst>
          </p:cNvPr>
          <p:cNvSpPr/>
          <p:nvPr/>
        </p:nvSpPr>
        <p:spPr>
          <a:xfrm>
            <a:off x="-186690" y="10795635"/>
            <a:ext cx="7556500" cy="35941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pt-B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xmlns="" id="{E04CABD8-FAB2-4A1E-A1FF-CCC72F5600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12192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FF97A00B-3B37-46AD-89FF-53797595F2E3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45720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pt-BR"/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9256969"/>
              </p:ext>
            </p:extLst>
          </p:nvPr>
        </p:nvGraphicFramePr>
        <p:xfrm>
          <a:off x="642551" y="1519774"/>
          <a:ext cx="11054149" cy="1905000"/>
        </p:xfrm>
        <a:graphic>
          <a:graphicData uri="http://schemas.openxmlformats.org/drawingml/2006/table">
            <a:tbl>
              <a:tblPr/>
              <a:tblGrid>
                <a:gridCol w="2024449"/>
                <a:gridCol w="1143000"/>
                <a:gridCol w="2000250"/>
                <a:gridCol w="1307729"/>
                <a:gridCol w="3092821"/>
                <a:gridCol w="1485900"/>
              </a:tblGrid>
              <a:tr h="485775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Unidade Gestora: 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018201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gridSpan="5"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DEMONSTRATIVO DOS CONVÊNIOS (ENTRADA) FIRMADOS 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NO</a:t>
                      </a:r>
                      <a:r>
                        <a:rPr lang="pt-BR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PERÍODO DE </a:t>
                      </a:r>
                      <a:r>
                        <a:rPr lang="pt-BR" sz="1000" b="1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SETEMBRO A DEZEMBRO </a:t>
                      </a:r>
                      <a:r>
                        <a:rPr lang="pt-BR" sz="10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DE 2022</a:t>
                      </a:r>
                      <a:endParaRPr lang="pt-BR" sz="10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  <a:tr h="299501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CONVÊNIO Nº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DATA ASSINATURA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OBJETO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VALOR GLOBAL DO CONVÊNIO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CONCEDENTE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0" i="0" u="none" strike="noStrike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CONVENENTE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D9D9"/>
                    </a:solidFill>
                  </a:tcPr>
                </a:tc>
              </a:tr>
              <a:tr h="0">
                <a:tc gridSpan="6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000" b="0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r>
                        <a:rPr lang="pt-BR" sz="2000" b="1" i="0" u="none" strike="noStrike" kern="1200" dirty="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NADA  </a:t>
                      </a:r>
                      <a:r>
                        <a:rPr lang="pt-BR" sz="2000" b="1" i="0" u="none" strike="noStrike" kern="1200" smtClean="0">
                          <a:solidFill>
                            <a:schemeClr val="tx1"/>
                          </a:solidFill>
                          <a:effectLst/>
                          <a:latin typeface="Times New Roman"/>
                          <a:ea typeface="+mn-ea"/>
                          <a:cs typeface="+mn-cs"/>
                        </a:rPr>
                        <a:t>A  INFORMAR</a:t>
                      </a:r>
                      <a:endParaRPr lang="pt-BR" sz="2000" b="1" i="0" u="none" strike="noStrike" kern="1200" dirty="0" smtClean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  <a:p>
                      <a:pPr marL="0" algn="ctr" defTabSz="914400" rtl="0" eaLnBrk="1" fontAlgn="ctr" latinLnBrk="0" hangingPunct="1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marL="0" algn="ctr" defTabSz="914400" rtl="0" eaLnBrk="1" fontAlgn="ctr" latinLnBrk="0" hangingPunct="1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pt-BR" sz="1000" b="0" i="0" u="none" strike="noStrike" kern="1200" dirty="0">
                        <a:solidFill>
                          <a:schemeClr val="tx1"/>
                        </a:solidFill>
                        <a:effectLst/>
                        <a:latin typeface="Times New Roman"/>
                        <a:ea typeface="+mn-ea"/>
                        <a:cs typeface="+mn-cs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LOCAL/DATA :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SETOR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RESPONSÁVEL</a:t>
                      </a:r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:  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 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</a:tr>
              <a:tr h="295275"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Manaus, 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01/09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</a:t>
                      </a:r>
                      <a:r>
                        <a:rPr lang="pt-BR" sz="9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a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</a:t>
                      </a:r>
                      <a:r>
                        <a:rPr lang="pt-BR" sz="9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31/12/2022</a:t>
                      </a:r>
                      <a:endParaRPr lang="pt-BR" sz="9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algn="l" fontAlgn="b"/>
                      <a:r>
                        <a:rPr lang="pt-BR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/>
                        </a:rPr>
                        <a:t>                  GERÊNCIA DE ANÁLISE E PRESTAÇÃO DE CONTAS - GEAPC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pt-BR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10" name="Caixa de texto 2"/>
          <p:cNvSpPr txBox="1"/>
          <p:nvPr/>
        </p:nvSpPr>
        <p:spPr>
          <a:xfrm>
            <a:off x="4960518" y="5718596"/>
            <a:ext cx="2097507" cy="838835"/>
          </a:xfrm>
          <a:prstGeom prst="rect">
            <a:avLst/>
          </a:prstGeom>
          <a:noFill/>
          <a:ln w="6350">
            <a:noFill/>
          </a:ln>
          <a:effectLst/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just">
              <a:spcAft>
                <a:spcPts val="0"/>
              </a:spcAft>
              <a:tabLst>
                <a:tab pos="2700020" algn="ctr"/>
                <a:tab pos="5400040" algn="r"/>
              </a:tabLst>
            </a:pPr>
            <a:r>
              <a:rPr lang="pt-BR" sz="1000" dirty="0">
                <a:solidFill>
                  <a:srgbClr val="1B325D"/>
                </a:solidFill>
                <a:effectLst/>
                <a:latin typeface="Geomanist"/>
                <a:ea typeface="Times New Roman"/>
                <a:cs typeface="Times New Roman"/>
              </a:rPr>
              <a:t>Instituto de Desenvolvimento Agropecuário e Florestal Sustentável do Estado do Amazonas - </a:t>
            </a:r>
            <a:r>
              <a:rPr lang="pt-BR" sz="1000" b="1" dirty="0">
                <a:solidFill>
                  <a:srgbClr val="1B325D"/>
                </a:solidFill>
                <a:effectLst/>
                <a:latin typeface="Geomanist"/>
                <a:ea typeface="Times New Roman"/>
                <a:cs typeface="Times New Roman"/>
              </a:rPr>
              <a:t>IDAM</a:t>
            </a:r>
            <a:endParaRPr lang="pt-BR" sz="1050" dirty="0">
              <a:effectLst/>
              <a:latin typeface="Calibri"/>
              <a:ea typeface="Times New Roman"/>
              <a:cs typeface="Times New Roman"/>
            </a:endParaRPr>
          </a:p>
          <a:p>
            <a:pPr>
              <a:lnSpc>
                <a:spcPct val="120000"/>
              </a:lnSpc>
              <a:spcAft>
                <a:spcPts val="1000"/>
              </a:spcAft>
            </a:pPr>
            <a:r>
              <a:rPr lang="pt-BR" sz="1050" dirty="0">
                <a:effectLst/>
                <a:latin typeface="Calibri"/>
                <a:ea typeface="Times New Roman"/>
                <a:cs typeface="Times New Roman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367443861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o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552</TotalTime>
  <Words>98</Words>
  <Application>Microsoft Office PowerPoint</Application>
  <PresentationFormat>Personalizar</PresentationFormat>
  <Paragraphs>23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Tema do Office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GEAPC</dc:creator>
  <cp:lastModifiedBy>Katia Maria Soares da Rocha</cp:lastModifiedBy>
  <cp:revision>64</cp:revision>
  <cp:lastPrinted>2021-04-27T19:15:55Z</cp:lastPrinted>
  <dcterms:created xsi:type="dcterms:W3CDTF">2020-07-05T20:13:49Z</dcterms:created>
  <dcterms:modified xsi:type="dcterms:W3CDTF">2023-01-04T20:51:57Z</dcterms:modified>
</cp:coreProperties>
</file>